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2" r:id="rId2"/>
    <p:sldId id="277" r:id="rId3"/>
    <p:sldId id="287" r:id="rId4"/>
    <p:sldId id="288" r:id="rId5"/>
    <p:sldId id="289" r:id="rId6"/>
    <p:sldId id="313" r:id="rId7"/>
    <p:sldId id="291" r:id="rId8"/>
    <p:sldId id="292" r:id="rId9"/>
    <p:sldId id="314" r:id="rId10"/>
    <p:sldId id="293" r:id="rId11"/>
    <p:sldId id="315" r:id="rId12"/>
    <p:sldId id="316" r:id="rId13"/>
    <p:sldId id="299" r:id="rId14"/>
    <p:sldId id="300" r:id="rId15"/>
    <p:sldId id="307" r:id="rId16"/>
    <p:sldId id="308" r:id="rId17"/>
    <p:sldId id="318" r:id="rId18"/>
    <p:sldId id="309" r:id="rId19"/>
    <p:sldId id="304" r:id="rId20"/>
    <p:sldId id="305" r:id="rId21"/>
    <p:sldId id="306" r:id="rId22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8E79"/>
    <a:srgbClr val="B37D65"/>
    <a:srgbClr val="8F5D47"/>
    <a:srgbClr val="B43C00"/>
    <a:srgbClr val="BF27CB"/>
    <a:srgbClr val="D24CDC"/>
    <a:srgbClr val="F3CEF6"/>
    <a:srgbClr val="A521AF"/>
    <a:srgbClr val="AD27B7"/>
    <a:srgbClr val="8F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16" y="-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mẫu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8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Giáo</a:t>
            </a:r>
            <a:r>
              <a:rPr lang="en-US" baseline="0" smtClean="0"/>
              <a:t> viên chủ động giải thích từ khó, cho hs luyện đọc từ. Từ khó có thể linh động theo vùng miền, không nhất thiết dạy theo giáo án soạn sẵn.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đọc</a:t>
            </a:r>
            <a:r>
              <a:rPr lang="en-US" baseline="0" smtClean="0"/>
              <a:t> thần để ngắt câu. Sau đó GV chiếu minh hoạ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7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Chia đoạn</a:t>
            </a:r>
            <a:r>
              <a:rPr lang="en-US" baseline="0" smtClean="0"/>
              <a:t> theo hình thức: Bài đọc có </a:t>
            </a:r>
            <a:r>
              <a:rPr lang="en-US" baseline="0" smtClean="0"/>
              <a:t>3 </a:t>
            </a:r>
            <a:r>
              <a:rPr lang="en-US" baseline="0" smtClean="0"/>
              <a:t>đoạn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72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Chia đoạn</a:t>
            </a:r>
            <a:r>
              <a:rPr lang="en-US" baseline="0" smtClean="0"/>
              <a:t> theo nội dung: Bài đọc có </a:t>
            </a:r>
            <a:r>
              <a:rPr lang="en-US" baseline="0" smtClean="0"/>
              <a:t>2 </a:t>
            </a:r>
            <a:r>
              <a:rPr lang="en-US" baseline="0" smtClean="0"/>
              <a:t>phần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72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87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Thi đua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49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88826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88840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3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2.mp4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1" y="2"/>
            <a:ext cx="9068485" cy="46329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4186835" y="325120"/>
            <a:ext cx="7654582" cy="6532880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335274" y="1028733"/>
            <a:ext cx="5103054" cy="6014720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7430546" y="-123394"/>
            <a:ext cx="4778019" cy="51694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0788" y="2616201"/>
            <a:ext cx="2597927" cy="6345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dist"/>
            <a:r>
              <a:rPr lang="en-US" altLang="zh-CN" sz="3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Khởi động</a:t>
            </a:r>
            <a:endParaRPr lang="zh-CN" altLang="en-US" sz="3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4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-2562564" ptsTypes="FffFF">
                                      <p:cBhvr>
                                        <p:cTn id="18" dur="1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4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247029" y="197235"/>
            <a:ext cx="10638583" cy="6127365"/>
            <a:chOff x="236930" y="733342"/>
            <a:chExt cx="11343882" cy="6127365"/>
          </a:xfrm>
        </p:grpSpPr>
        <p:sp>
          <p:nvSpPr>
            <p:cNvPr id="26" name="TextBox 25"/>
            <p:cNvSpPr txBox="1"/>
            <p:nvPr/>
          </p:nvSpPr>
          <p:spPr>
            <a:xfrm>
              <a:off x="2048824" y="733342"/>
              <a:ext cx="7927354" cy="600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Du </a:t>
              </a:r>
              <a:r>
                <a:rPr lang="en-US" sz="33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lịch biển Việt Nam</a:t>
              </a:r>
              <a:endParaRPr lang="en-US" sz="33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6930" y="1351507"/>
              <a:ext cx="11343882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Biển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nước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ta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ẹp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 Thanh Hoá,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Khánh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Ho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...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nổi tiếng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ợc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du khách yêu thích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cũng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hoang sơ.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sức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lội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đùa trên sóng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xây lâu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cát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đến Mũi Né, bạn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đư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nhìn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đồi cát mênh mông. Cát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bay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hình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đồi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luôn thay đổi. Trượt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cát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vị.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món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quà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diệu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thiên nhiên đã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ban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ớc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ta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US" sz="3200" smtClean="0">
                  <a:latin typeface="Arial" pitchFamily="34" charset="0"/>
                  <a:cs typeface="Arial" pitchFamily="34" charset="0"/>
                </a:rPr>
                <a:t>(Cẩm Anh)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64126" y="2276295"/>
            <a:ext cx="131582" cy="580822"/>
            <a:chOff x="2590800" y="2272159"/>
            <a:chExt cx="98712" cy="435617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122612" y="4710688"/>
            <a:ext cx="131582" cy="580822"/>
            <a:chOff x="2590800" y="2272159"/>
            <a:chExt cx="98712" cy="435617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6" y="2857117"/>
            <a:ext cx="702551" cy="215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54" y="0"/>
            <a:ext cx="70255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3656012" y="5669778"/>
            <a:ext cx="131582" cy="580822"/>
            <a:chOff x="2590800" y="2272159"/>
            <a:chExt cx="98712" cy="435617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49" y="5277654"/>
            <a:ext cx="702551" cy="75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0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247029" y="197235"/>
            <a:ext cx="10638583" cy="6127365"/>
            <a:chOff x="236930" y="733342"/>
            <a:chExt cx="11343882" cy="6127365"/>
          </a:xfrm>
        </p:grpSpPr>
        <p:sp>
          <p:nvSpPr>
            <p:cNvPr id="24" name="TextBox 23"/>
            <p:cNvSpPr txBox="1"/>
            <p:nvPr/>
          </p:nvSpPr>
          <p:spPr>
            <a:xfrm>
              <a:off x="2048824" y="733342"/>
              <a:ext cx="7927354" cy="600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Du </a:t>
              </a:r>
              <a:r>
                <a:rPr lang="en-US" sz="33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lịch biển Việt Nam</a:t>
              </a:r>
              <a:endParaRPr lang="en-US" sz="33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36930" y="1351507"/>
              <a:ext cx="11343882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Biển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nước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ta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ẹp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 Thanh Hoá,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Khánh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Ho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...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nổi tiếng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ợc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du khách yêu thích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cũng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hoang sơ.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sức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lội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đùa trên sóng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xây lâu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cát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đến Mũi Né, bạn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đư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nhìn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đồi cát mênh mông. Cát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bay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hình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đồi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luôn thay đổi. Trượt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cát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vị.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món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quà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diệu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thiên nhiên đã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ban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ớc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ta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US" sz="3200" smtClean="0">
                  <a:latin typeface="Arial" pitchFamily="34" charset="0"/>
                  <a:cs typeface="Arial" pitchFamily="34" charset="0"/>
                </a:rPr>
                <a:t>(Cẩm Anh)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29" y="2494545"/>
            <a:ext cx="702551" cy="353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7" y="497250"/>
            <a:ext cx="702551" cy="223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663508" y="2162378"/>
            <a:ext cx="131582" cy="580822"/>
            <a:chOff x="2590800" y="2272159"/>
            <a:chExt cx="98712" cy="435617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808412" y="5743778"/>
            <a:ext cx="131582" cy="580822"/>
            <a:chOff x="2590800" y="2272159"/>
            <a:chExt cx="98712" cy="435617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13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6"/>
          <p:cNvSpPr txBox="1"/>
          <p:nvPr/>
        </p:nvSpPr>
        <p:spPr>
          <a:xfrm>
            <a:off x="417772" y="4724400"/>
            <a:ext cx="4103119" cy="1219284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just"/>
            <a:r>
              <a:rPr lang="en-US" altLang="zh-CN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gì đó rất lạ lùng, làm cho người ta phải ca ngợi, khâm phục.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直接连接符 9"/>
          <p:cNvCxnSpPr/>
          <p:nvPr/>
        </p:nvCxnSpPr>
        <p:spPr>
          <a:xfrm>
            <a:off x="5014326" y="533400"/>
            <a:ext cx="0" cy="46482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3"/>
          <p:cNvSpPr/>
          <p:nvPr/>
        </p:nvSpPr>
        <p:spPr>
          <a:xfrm>
            <a:off x="4520891" y="691304"/>
            <a:ext cx="986870" cy="987128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520891" y="4038684"/>
            <a:ext cx="986870" cy="987128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0"/>
          <p:cNvSpPr txBox="1"/>
          <p:nvPr/>
        </p:nvSpPr>
        <p:spPr>
          <a:xfrm>
            <a:off x="5907915" y="1436048"/>
            <a:ext cx="5913640" cy="849952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toàn tự nhiên, chưa có tác động của con người.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5865812" y="750248"/>
            <a:ext cx="3229264" cy="7730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Hoang sơ</a:t>
            </a:r>
            <a:endParaRPr lang="zh-CN" altLang="en-US" sz="43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418070" y="4038600"/>
            <a:ext cx="5294645" cy="7730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 diệu</a:t>
            </a:r>
            <a:endParaRPr lang="zh-CN" altLang="en-US" sz="43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9">
            <a:extLst>
              <a:ext uri="{FF2B5EF4-FFF2-40B4-BE49-F238E27FC236}">
                <a16:creationId xmlns="" xmlns:a16="http://schemas.microsoft.com/office/drawing/2014/main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-3047206" y="-1127945"/>
            <a:ext cx="1040433" cy="796179"/>
          </a:xfrm>
          <a:prstGeom prst="rect">
            <a:avLst/>
          </a:prstGeom>
        </p:spPr>
      </p:pic>
      <p:sp>
        <p:nvSpPr>
          <p:cNvPr id="21" name="AutoShape 2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4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Những bãi biển hoang sơ có thể làm cho bạn phải &quot;ngất ngây&quot; | Phượt Đảo Lý  Sơn | Tư vấn Du Lịch, Nhà Nghỉ, Khách Sạn, Homes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538" y="2409741"/>
            <a:ext cx="4572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3 bãi biển hoang sơ tuyệt đẹp ít người biết ở Việt Nam - Metrip.V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7"/>
          <a:stretch/>
        </p:blipFill>
        <p:spPr bwMode="auto">
          <a:xfrm>
            <a:off x="6277436" y="2381343"/>
            <a:ext cx="4846176" cy="341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animBg="1"/>
      <p:bldP spid="6" grpId="0" animBg="1"/>
      <p:bldP spid="9" grpId="0"/>
      <p:bldP spid="10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4762555" y="6104911"/>
            <a:ext cx="1523603" cy="58804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6930" y="240817"/>
            <a:ext cx="11343882" cy="6619890"/>
            <a:chOff x="236930" y="240817"/>
            <a:chExt cx="11343882" cy="6619890"/>
          </a:xfrm>
        </p:grpSpPr>
        <p:sp>
          <p:nvSpPr>
            <p:cNvPr id="7" name="TextBox 6"/>
            <p:cNvSpPr txBox="1"/>
            <p:nvPr/>
          </p:nvSpPr>
          <p:spPr>
            <a:xfrm>
              <a:off x="2050518" y="240817"/>
              <a:ext cx="7927354" cy="600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Du </a:t>
              </a:r>
              <a:r>
                <a:rPr lang="en-US" sz="33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lịch biển Việt Nam</a:t>
              </a:r>
              <a:endParaRPr lang="en-US" sz="33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6930" y="1351507"/>
              <a:ext cx="11343882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Biển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nước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ta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ẹp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 Thanh Hoá,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Khánh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Ho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...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nổi tiếng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ợc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du khách yêu thích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cũng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hoang sơ.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sức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lội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đùa trên sóng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xây lâu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cát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đến Mũi Né, bạn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đư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nhìn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đồi cát mênh mông. Cát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bay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hình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đồi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luôn thay đổi. Trượt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cát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vị.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món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quà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diệu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thiên nhiên đã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ban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ớc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ta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US" sz="3200" smtClean="0">
                  <a:latin typeface="Arial" pitchFamily="34" charset="0"/>
                  <a:cs typeface="Arial" pitchFamily="34" charset="0"/>
                </a:rPr>
                <a:t>(Cẩm Anh)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395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1827" y="124068"/>
            <a:ext cx="4256851" cy="557403"/>
          </a:xfrm>
          <a:prstGeom prst="rect">
            <a:avLst/>
          </a:prstGeom>
          <a:noFill/>
        </p:spPr>
        <p:txBody>
          <a:bodyPr wrap="square" lIns="110048" tIns="55026" rIns="110048" bIns="55026" rtlCol="0">
            <a:spAutoFit/>
          </a:bodyPr>
          <a:lstStyle/>
          <a:p>
            <a:pPr algn="just"/>
            <a:r>
              <a:rPr lang="en-US" sz="29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sp>
        <p:nvSpPr>
          <p:cNvPr id="7" name="Oval 6"/>
          <p:cNvSpPr/>
          <p:nvPr/>
        </p:nvSpPr>
        <p:spPr>
          <a:xfrm>
            <a:off x="101574" y="76201"/>
            <a:ext cx="812588" cy="812800"/>
          </a:xfrm>
          <a:prstGeom prst="ellipse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6" tIns="55083" rIns="110166" bIns="55083" rtlCol="0" anchor="ctr"/>
          <a:lstStyle/>
          <a:p>
            <a:pPr algn="ctr"/>
            <a:r>
              <a:rPr lang="en-US" sz="34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6930" y="240817"/>
            <a:ext cx="11343882" cy="6619890"/>
            <a:chOff x="236930" y="240817"/>
            <a:chExt cx="11343882" cy="6619890"/>
          </a:xfrm>
        </p:grpSpPr>
        <p:sp>
          <p:nvSpPr>
            <p:cNvPr id="9" name="TextBox 8"/>
            <p:cNvSpPr txBox="1"/>
            <p:nvPr/>
          </p:nvSpPr>
          <p:spPr>
            <a:xfrm>
              <a:off x="2050518" y="240817"/>
              <a:ext cx="7927354" cy="600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Du </a:t>
              </a:r>
              <a:r>
                <a:rPr lang="en-US" sz="33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lịch biển Việt Nam</a:t>
              </a:r>
              <a:endParaRPr lang="en-US" sz="33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6930" y="1351507"/>
              <a:ext cx="11343882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Biển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nước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ta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ẹp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 Thanh Hoá,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Khánh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Ho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...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nổi tiếng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ợc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du khách yêu thích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cũng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hoang sơ.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sức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lội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đùa trên sóng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xây lâu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cát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đến Mũi Né, bạn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đư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nhìn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đồi cát mênh mông. Cát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bay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hình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đồi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luôn thay đổi. Trượt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cát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vị.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món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quà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diệu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thiên nhiên đã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ban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ớc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ta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US" sz="3200" smtClean="0">
                  <a:latin typeface="Arial" pitchFamily="34" charset="0"/>
                  <a:cs typeface="Arial" pitchFamily="34" charset="0"/>
                </a:rPr>
                <a:t>(Cẩm Anh)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5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7161212" y="2381625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234330" y="2381625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567286" y="2381625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9516826" y="2381625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864249" y="1817658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84212" y="685800"/>
            <a:ext cx="10744200" cy="11430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9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bài đọc, những bãi biển nổi tiếng của nước ta có ở đâu?</a:t>
            </a:r>
            <a:endParaRPr lang="en-US" sz="39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31534" y="2926167"/>
            <a:ext cx="2189719" cy="30480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22512" y="2362200"/>
            <a:ext cx="7467600" cy="0"/>
          </a:xfrm>
          <a:prstGeom prst="line">
            <a:avLst/>
          </a:prstGeom>
          <a:ln w="101600">
            <a:solidFill>
              <a:srgbClr val="BD8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664490" y="2926167"/>
            <a:ext cx="2189719" cy="30480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58416" y="2926167"/>
            <a:ext cx="2189719" cy="30480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14030" y="2926167"/>
            <a:ext cx="2189719" cy="30480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6782" y="5242203"/>
            <a:ext cx="260227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Thanh Hoá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63017" y="5242203"/>
            <a:ext cx="22327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Đà Nẵng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7420" y="5242203"/>
            <a:ext cx="2381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Khánh Hoà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69404" y="5242203"/>
            <a:ext cx="22327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Living in Danang City |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00" y="3880013"/>
            <a:ext cx="2008190" cy="134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u lịch Thanh Hóa: Đổi mới để tăng năng lực cạnh tranh - Hànộimớ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30" y="3927514"/>
            <a:ext cx="2164123" cy="124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hánh Hòa đảm bảo cơ sở vật chất phục vụ khách du lịch dịp Festival Biển  2019 - Tổng cục Du lịc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7" r="9271"/>
          <a:stretch/>
        </p:blipFill>
        <p:spPr bwMode="auto">
          <a:xfrm>
            <a:off x="6401626" y="3906732"/>
            <a:ext cx="1903297" cy="131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5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  <p:bldP spid="9" grpId="0" animBg="1"/>
      <p:bldP spid="3" grpId="0" animBg="1"/>
      <p:bldP spid="2" grpId="0" animBg="1"/>
      <p:bldP spid="4" grpId="0" animBg="1"/>
      <p:bldP spid="11" grpId="0" animBg="1"/>
      <p:bldP spid="12" grpId="0" animBg="1"/>
      <p:bldP spid="13" grpId="0" animBg="1"/>
      <p:bldP spid="14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5805404" y="1894594"/>
            <a:ext cx="384126" cy="1077205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15988" y="2971800"/>
            <a:ext cx="9366442" cy="25908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r>
              <a:rPr lang="en-US" sz="43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đi biển, chúng ta có thể bơi lội, nô đùa trên sóng, nhặt vỏ sò, xây lâu đài cát, trượt cát…</a:t>
            </a:r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73174" y="609600"/>
            <a:ext cx="9509256" cy="1611262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9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Chúng ta có thể làm gì khi đi biển?</a:t>
            </a:r>
            <a:endParaRPr lang="en-US" sz="39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04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2 môn thể thao dưới nước nên thử ngay tại Việt Nam - Hai Water Spo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228600"/>
            <a:ext cx="824609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hí sinh HHVN nhặt vỏ sò ghép chữ trên bãi biển Cửa L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150990"/>
            <a:ext cx="8458200" cy="564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4. Nhặt vỏ sò | Fantasia M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750" y="144063"/>
            <a:ext cx="4814101" cy="564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Lý do vì sao trong vỏ ốc biển có tiếng só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77"/>
          <a:stretch/>
        </p:blipFill>
        <p:spPr bwMode="auto">
          <a:xfrm>
            <a:off x="6361046" y="144063"/>
            <a:ext cx="4784214" cy="56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Thú vị với trượt cát - Trang web du lịch Mũi Né - Phan Thiế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56" y="144063"/>
            <a:ext cx="10810580" cy="580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04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42115" y="762000"/>
            <a:ext cx="10134600" cy="1611262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9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Vì sao hình dạng của những đồi cát luôn thay đổi?</a:t>
            </a:r>
            <a:endParaRPr lang="en-US" sz="39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792149" y="2373262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42115" y="2984926"/>
            <a:ext cx="10134599" cy="2699961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r>
              <a:rPr lang="en-US" sz="43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dạng những đồi cát luôn thay đổi vì gió thổi làm cát bay.</a:t>
            </a:r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0" y="2413004"/>
            <a:ext cx="11655564" cy="286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84682" y="3058679"/>
            <a:ext cx="12386729" cy="726839"/>
          </a:xfrm>
          <a:prstGeom prst="rect">
            <a:avLst/>
          </a:prstGeom>
        </p:spPr>
        <p:txBody>
          <a:bodyPr wrap="square" lIns="110210" tIns="55105" rIns="110210" bIns="55105">
            <a:spAutoFit/>
          </a:bodyPr>
          <a:lstStyle/>
          <a:p>
            <a:pPr algn="just"/>
            <a:r>
              <a:rPr lang="en-US" sz="4000" b="1" smtClean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b) </a:t>
            </a:r>
            <a:r>
              <a:rPr lang="lv-LV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Đi </a:t>
            </a:r>
            <a:r>
              <a:rPr lang="el-GR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λμϜ</a:t>
            </a:r>
            <a:r>
              <a:rPr lang="lv-LV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n, </a:t>
            </a:r>
            <a:r>
              <a:rPr lang="el-GR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ε</a:t>
            </a:r>
            <a:r>
              <a:rPr lang="lv-LV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úng Ǉa có </a:t>
            </a:r>
            <a:r>
              <a:rPr lang="el-GR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Ό˘ </a:t>
            </a:r>
            <a:r>
              <a:rPr lang="lv-LV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l-GR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Π </a:t>
            </a:r>
            <a:r>
              <a:rPr lang="lv-LV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lĖ, wô đùa </a:t>
            </a:r>
            <a:r>
              <a:rPr lang="el-GR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Λ</a:t>
            </a:r>
            <a:r>
              <a:rPr lang="lv-LV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łn sŗg,</a:t>
            </a:r>
            <a:endParaRPr lang="en-US" sz="4000" b="1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1"/>
          <a:stretch/>
        </p:blipFill>
        <p:spPr bwMode="auto">
          <a:xfrm>
            <a:off x="253934" y="5276098"/>
            <a:ext cx="11655564" cy="264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67752" y="3941818"/>
            <a:ext cx="11547188" cy="726839"/>
          </a:xfrm>
          <a:prstGeom prst="rect">
            <a:avLst/>
          </a:prstGeom>
        </p:spPr>
        <p:txBody>
          <a:bodyPr wrap="square" lIns="110210" tIns="55105" rIns="110210" bIns="55105">
            <a:spAutoFit/>
          </a:bodyPr>
          <a:lstStyle/>
          <a:p>
            <a:pPr algn="just"/>
            <a:r>
              <a:rPr lang="el-GR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vi-VN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ặt vỏ sò, xây lâu </a:t>
            </a:r>
            <a:r>
              <a:rPr lang="vi-VN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đài </a:t>
            </a:r>
            <a:r>
              <a:rPr lang="vi-VN" sz="4000" b="1" smtClean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cát</a:t>
            </a:r>
            <a:r>
              <a:rPr lang="en-US" sz="4000" b="1" smtClean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4000" b="1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3401" y="169334"/>
            <a:ext cx="10452837" cy="557403"/>
          </a:xfrm>
          <a:prstGeom prst="rect">
            <a:avLst/>
          </a:prstGeom>
          <a:noFill/>
        </p:spPr>
        <p:txBody>
          <a:bodyPr wrap="square" lIns="110048" tIns="55026" rIns="110048" bIns="55026" rtlCol="0">
            <a:spAutoFit/>
          </a:bodyPr>
          <a:lstStyle/>
          <a:p>
            <a:pPr algn="just"/>
            <a:r>
              <a:rPr lang="en-US" sz="2900" b="1">
                <a:latin typeface="Arial" pitchFamily="34" charset="0"/>
                <a:ea typeface="Arial-Rounded" pitchFamily="34" charset="0"/>
                <a:cs typeface="Arial" pitchFamily="34" charset="0"/>
              </a:rPr>
              <a:t>Viết vào vở câu trả lời cho câu hỏi </a:t>
            </a:r>
            <a:r>
              <a:rPr lang="en-US" sz="29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 </a:t>
            </a:r>
            <a:r>
              <a:rPr lang="en-US" sz="2900" b="1">
                <a:latin typeface="Arial" pitchFamily="34" charset="0"/>
                <a:ea typeface="Arial-Rounded" pitchFamily="34" charset="0"/>
                <a:cs typeface="Arial" pitchFamily="34" charset="0"/>
              </a:rPr>
              <a:t>và </a:t>
            </a:r>
            <a:r>
              <a:rPr lang="en-US" sz="29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 </a:t>
            </a:r>
            <a:r>
              <a:rPr lang="en-US" sz="2900" b="1">
                <a:latin typeface="Arial" pitchFamily="34" charset="0"/>
                <a:ea typeface="Arial-Rounded" pitchFamily="34" charset="0"/>
                <a:cs typeface="Arial" pitchFamily="34" charset="0"/>
              </a:rPr>
              <a:t>ở mục 3</a:t>
            </a:r>
          </a:p>
        </p:txBody>
      </p:sp>
      <p:sp>
        <p:nvSpPr>
          <p:cNvPr id="5" name="Rectangle 4"/>
          <p:cNvSpPr/>
          <p:nvPr/>
        </p:nvSpPr>
        <p:spPr>
          <a:xfrm>
            <a:off x="905214" y="946216"/>
            <a:ext cx="6259185" cy="634361"/>
          </a:xfrm>
          <a:prstGeom prst="rect">
            <a:avLst/>
          </a:prstGeom>
        </p:spPr>
        <p:txBody>
          <a:bodyPr wrap="none" lIns="110063" tIns="55033" rIns="110063" bIns="55033">
            <a:spAutoFit/>
          </a:bodyPr>
          <a:lstStyle/>
          <a:p>
            <a:r>
              <a:rPr lang="en-US" sz="3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3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 biển, chúng ta có thể </a:t>
            </a:r>
            <a:r>
              <a:rPr lang="en-US" sz="3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(…).</a:t>
            </a:r>
            <a:endParaRPr lang="en-US" sz="3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6" y="76203"/>
            <a:ext cx="861259" cy="99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905216" y="1600203"/>
            <a:ext cx="9506869" cy="634361"/>
          </a:xfrm>
          <a:prstGeom prst="rect">
            <a:avLst/>
          </a:prstGeom>
        </p:spPr>
        <p:txBody>
          <a:bodyPr wrap="none" lIns="110063" tIns="55033" rIns="110063" bIns="55033">
            <a:spAutoFit/>
          </a:bodyPr>
          <a:lstStyle/>
          <a:p>
            <a:r>
              <a:rPr lang="en-US" sz="3400">
                <a:latin typeface="Arial" pitchFamily="34" charset="0"/>
                <a:ea typeface="Arial-Rounded" pitchFamily="34" charset="0"/>
                <a:cs typeface="Arial" pitchFamily="34" charset="0"/>
              </a:rPr>
              <a:t>c. </a:t>
            </a:r>
            <a:r>
              <a:rPr lang="en-US" sz="3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Hình dạng những đồi cát luôn thay đổi vì </a:t>
            </a:r>
            <a:r>
              <a:rPr lang="en-US" sz="3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(…).</a:t>
            </a:r>
            <a:endParaRPr lang="en-US" sz="3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0432" y="4830833"/>
            <a:ext cx="11547188" cy="726839"/>
          </a:xfrm>
          <a:prstGeom prst="rect">
            <a:avLst/>
          </a:prstGeom>
        </p:spPr>
        <p:txBody>
          <a:bodyPr wrap="square" lIns="110210" tIns="55105" rIns="110210" bIns="55105">
            <a:spAutoFit/>
          </a:bodyPr>
          <a:lstStyle/>
          <a:p>
            <a:pPr algn="just"/>
            <a:r>
              <a:rPr lang="en-US" sz="4000" b="1" smtClean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c) </a:t>
            </a:r>
            <a:r>
              <a:rPr lang="vi-VN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Hì</a:t>
            </a:r>
            <a:r>
              <a:rPr lang="el-GR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ζ </a:t>
            </a:r>
            <a:r>
              <a:rPr lang="vi-VN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dạng </a:t>
            </a:r>
            <a:r>
              <a:rPr lang="el-GR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vi-VN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ững đē cát luŪ </a:t>
            </a:r>
            <a:r>
              <a:rPr lang="el-GR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vi-VN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ay đĔ </a:t>
            </a:r>
            <a:r>
              <a:rPr lang="el-GR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ν</a:t>
            </a:r>
            <a:r>
              <a:rPr lang="vi-VN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Ű </a:t>
            </a:r>
            <a:r>
              <a:rPr lang="vi-VN" sz="4000" b="1" smtClean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gió</a:t>
            </a:r>
            <a:endParaRPr lang="en-US" sz="4000" b="1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6722" y="5725884"/>
            <a:ext cx="11547188" cy="726839"/>
          </a:xfrm>
          <a:prstGeom prst="rect">
            <a:avLst/>
          </a:prstGeom>
        </p:spPr>
        <p:txBody>
          <a:bodyPr wrap="square" lIns="110210" tIns="55105" rIns="110210" bIns="55105">
            <a:spAutoFit/>
          </a:bodyPr>
          <a:lstStyle/>
          <a:p>
            <a:pPr algn="just"/>
            <a:r>
              <a:rPr lang="el-GR" sz="4000" b="1" smtClean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vi-VN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Ĕ làm cát bay</a:t>
            </a:r>
            <a:endParaRPr lang="en-US" sz="4000" b="1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7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7" grpId="0"/>
      <p:bldP spid="5" grpId="0"/>
      <p:bldP spid="45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25" y="-19522"/>
            <a:ext cx="12333642" cy="259141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8" tIns="55085" rIns="110168" bIns="55085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57584" y="14344"/>
            <a:ext cx="12333642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8" tIns="55085" rIns="110168" bIns="55085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200041" y="2869488"/>
            <a:ext cx="6656780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77958" y="2812695"/>
            <a:ext cx="1322764" cy="1323109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930" y="237859"/>
            <a:ext cx="1788240" cy="1342336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80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5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19019" y="2883519"/>
            <a:ext cx="1320456" cy="1157670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29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9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6</a:t>
            </a:r>
            <a:endParaRPr lang="en-US" sz="39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6761" y="3052120"/>
            <a:ext cx="6826838" cy="772949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4300" b="1" smtClean="0">
                <a:solidFill>
                  <a:srgbClr val="A71F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DU LỊCH BIỂN VIỆT NAM</a:t>
            </a:r>
            <a:endParaRPr lang="en-US" sz="4300" b="1">
              <a:solidFill>
                <a:srgbClr val="A71FB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879281" y="-1131658"/>
            <a:ext cx="3291986" cy="3062308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6930" y="237859"/>
            <a:ext cx="1788240" cy="1342294"/>
          </a:xfrm>
          <a:prstGeom prst="rect">
            <a:avLst/>
          </a:prstGeom>
          <a:noFill/>
        </p:spPr>
        <p:txBody>
          <a:bodyPr wrap="square" lIns="110109" tIns="55056" rIns="110109" bIns="55056" rtlCol="0">
            <a:spAutoFit/>
          </a:bodyPr>
          <a:lstStyle/>
          <a:p>
            <a:pPr algn="ctr"/>
            <a:r>
              <a:rPr lang="en-US" sz="80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4"/>
          <a:stretch/>
        </p:blipFill>
        <p:spPr>
          <a:xfrm>
            <a:off x="5014194" y="4308570"/>
            <a:ext cx="2667000" cy="22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680200"/>
            <a:ext cx="12188825" cy="177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048" tIns="55026" rIns="110048" bIns="55026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12188825" cy="177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048" tIns="55026" rIns="110048" bIns="55026" spcCol="0" rtlCol="0" anchor="ctr"/>
          <a:lstStyle/>
          <a:p>
            <a:pPr algn="ctr"/>
            <a:endParaRPr lang="en-US"/>
          </a:p>
        </p:txBody>
      </p:sp>
      <p:pic>
        <p:nvPicPr>
          <p:cNvPr id="8" name="Đ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3988" y="738116"/>
            <a:ext cx="6024057" cy="6024057"/>
          </a:xfrm>
        </p:spPr>
      </p:pic>
      <p:pic>
        <p:nvPicPr>
          <p:cNvPr id="9" name="H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4413" y="854725"/>
            <a:ext cx="6024055" cy="6024057"/>
          </a:xfrm>
        </p:spPr>
      </p:pic>
    </p:spTree>
    <p:extLst>
      <p:ext uri="{BB962C8B-B14F-4D97-AF65-F5344CB8AC3E}">
        <p14:creationId xmlns:p14="http://schemas.microsoft.com/office/powerpoint/2010/main" val="82630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2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406294" y="381000"/>
            <a:ext cx="11546880" cy="58928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96" tIns="55098" rIns="110196" bIns="55098" rtlCol="0" anchor="ctr"/>
          <a:lstStyle/>
          <a:p>
            <a:pPr algn="ctr"/>
            <a:r>
              <a:rPr lang="en-US" sz="39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550975" indent="-550975" algn="just">
              <a:buFontTx/>
              <a:buChar char="-"/>
            </a:pPr>
            <a:r>
              <a:rPr lang="en-US" sz="39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lại bài đã học (trang </a:t>
            </a:r>
            <a:r>
              <a:rPr lang="en-US" sz="3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158</a:t>
            </a:r>
            <a:r>
              <a:rPr lang="en-US" sz="3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159</a:t>
            </a:r>
            <a:r>
              <a:rPr lang="en-US" sz="3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39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50975" indent="-550975" algn="just">
              <a:buFontTx/>
              <a:buChar char="-"/>
            </a:pPr>
            <a:r>
              <a:rPr lang="en-US" sz="39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(trang </a:t>
            </a:r>
            <a:r>
              <a:rPr lang="en-US" sz="3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160</a:t>
            </a:r>
            <a:r>
              <a:rPr lang="en-US" sz="3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161</a:t>
            </a:r>
            <a:r>
              <a:rPr lang="en-US" sz="3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39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2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8846" y="287402"/>
            <a:ext cx="11486274" cy="557403"/>
          </a:xfrm>
          <a:prstGeom prst="rect">
            <a:avLst/>
          </a:prstGeom>
          <a:noFill/>
        </p:spPr>
        <p:txBody>
          <a:bodyPr wrap="square" lIns="110048" tIns="55026" rIns="110048" bIns="55026" rtlCol="0">
            <a:spAutoFit/>
          </a:bodyPr>
          <a:lstStyle/>
          <a:p>
            <a:pPr algn="just"/>
            <a:r>
              <a:rPr lang="en-US" sz="2900" b="1">
                <a:latin typeface="Arial" pitchFamily="34" charset="0"/>
                <a:ea typeface="Arial-Rounded" pitchFamily="34" charset="0"/>
                <a:cs typeface="Arial" pitchFamily="34" charset="0"/>
              </a:rPr>
              <a:t>Quan sát </a:t>
            </a:r>
            <a:r>
              <a:rPr lang="en-US" sz="29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tranh và cho biết em thấy những gì trong tranh</a:t>
            </a:r>
            <a:endParaRPr lang="en-US" sz="29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9327" y="188689"/>
            <a:ext cx="812588" cy="812800"/>
          </a:xfrm>
          <a:prstGeom prst="ellipse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6" tIns="55083" rIns="110166" bIns="55083" rtlCol="0" anchor="ctr"/>
          <a:lstStyle/>
          <a:p>
            <a:pPr algn="ctr"/>
            <a:r>
              <a:rPr lang="en-US" sz="34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2" y="1219200"/>
            <a:ext cx="8821737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Pháp Luật Plus - Vui chơi trên bãi biển không rác ở Vũng Tà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7"/>
          <a:stretch/>
        </p:blipFill>
        <p:spPr bwMode="auto">
          <a:xfrm>
            <a:off x="1805438" y="834570"/>
            <a:ext cx="8839200" cy="58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Xây tượng cát trên bãi biển | Văn hóa xã hộ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9"/>
          <a:stretch/>
        </p:blipFill>
        <p:spPr bwMode="auto">
          <a:xfrm>
            <a:off x="1717899" y="834570"/>
            <a:ext cx="9040362" cy="58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5 trò chơi nhất định phải thử ở biển Đà Nẵng - Phòng Bán Vé Máy Ba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0"/>
          <a:stretch/>
        </p:blipFill>
        <p:spPr bwMode="auto">
          <a:xfrm>
            <a:off x="1565046" y="834571"/>
            <a:ext cx="9193215" cy="58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Đã từng lướt ván diều ở Philippines, Thái Lan..., Ninh Chữ vẫn là tuyệt  nhất” - VOV Giao thô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94" y="844805"/>
            <a:ext cx="10407844" cy="584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23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2651" y="163891"/>
            <a:ext cx="1546688" cy="634347"/>
          </a:xfrm>
          <a:prstGeom prst="rect">
            <a:avLst/>
          </a:prstGeom>
          <a:noFill/>
        </p:spPr>
        <p:txBody>
          <a:bodyPr wrap="square" lIns="110048" tIns="55026" rIns="110048" bIns="55026" rtlCol="0">
            <a:spAutoFit/>
          </a:bodyPr>
          <a:lstStyle/>
          <a:p>
            <a:pPr algn="just"/>
            <a:r>
              <a:rPr lang="en-US" sz="34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6" name="Oval 5"/>
          <p:cNvSpPr/>
          <p:nvPr/>
        </p:nvSpPr>
        <p:spPr>
          <a:xfrm>
            <a:off x="156978" y="76201"/>
            <a:ext cx="812588" cy="812800"/>
          </a:xfrm>
          <a:prstGeom prst="ellipse">
            <a:avLst/>
          </a:prstGeom>
          <a:solidFill>
            <a:srgbClr val="D47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6" tIns="55083" rIns="110166" bIns="55083" rtlCol="0" anchor="ctr"/>
          <a:lstStyle/>
          <a:p>
            <a:pPr algn="ctr"/>
            <a:r>
              <a:rPr lang="en-US" sz="39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6930" y="240817"/>
            <a:ext cx="11343882" cy="6619890"/>
            <a:chOff x="236930" y="240817"/>
            <a:chExt cx="11343882" cy="6619890"/>
          </a:xfrm>
        </p:grpSpPr>
        <p:sp>
          <p:nvSpPr>
            <p:cNvPr id="4" name="TextBox 3"/>
            <p:cNvSpPr txBox="1"/>
            <p:nvPr/>
          </p:nvSpPr>
          <p:spPr>
            <a:xfrm>
              <a:off x="2050518" y="240817"/>
              <a:ext cx="7927354" cy="600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Du </a:t>
              </a:r>
              <a:r>
                <a:rPr lang="en-US" sz="33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lịch biển Việt Nam</a:t>
              </a:r>
              <a:endParaRPr lang="en-US" sz="33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36930" y="1351507"/>
              <a:ext cx="11343882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Biển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nước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ta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ẹp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 Thanh Hoá,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Khánh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Ho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...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nổi tiếng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ợc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du khách yêu thích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cũng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hoang sơ.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sức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lội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đùa trên sóng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xây lâu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cát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đến Mũi Né, bạn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đư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nhìn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đồi cát mênh mông. Cát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bay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hình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đồi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luôn thay đổi. Trượt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cát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vị.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món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quà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diệu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thiên nhiên đã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ban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ớc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ta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US" sz="3200" smtClean="0">
                  <a:latin typeface="Arial" pitchFamily="34" charset="0"/>
                  <a:cs typeface="Arial" pitchFamily="34" charset="0"/>
                </a:rPr>
                <a:t>(Cẩm Anh)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78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36930" y="240817"/>
            <a:ext cx="11343882" cy="6619890"/>
            <a:chOff x="236930" y="240817"/>
            <a:chExt cx="11343882" cy="6619890"/>
          </a:xfrm>
        </p:grpSpPr>
        <p:sp>
          <p:nvSpPr>
            <p:cNvPr id="15" name="TextBox 14"/>
            <p:cNvSpPr txBox="1"/>
            <p:nvPr/>
          </p:nvSpPr>
          <p:spPr>
            <a:xfrm>
              <a:off x="2050518" y="240817"/>
              <a:ext cx="7927354" cy="600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Du </a:t>
              </a:r>
              <a:r>
                <a:rPr lang="en-US" sz="33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lịch biển Việt Nam</a:t>
              </a:r>
              <a:endParaRPr lang="en-US" sz="33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6930" y="1351507"/>
              <a:ext cx="11343882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Biển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nước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ta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ẹp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 Thanh Hoá,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Khánh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Ho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...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nổi tiếng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ợc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du khách yêu thích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cũng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hoang sơ.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sức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lội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đùa trên sóng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xây lâu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cát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đến Mũi Né, bạn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đư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nhìn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đồi cát mênh mông. Cát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bay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hình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đồi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luôn thay đổi. Trượt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cát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vị.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món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quà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diệu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thiên nhiên đã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ban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ớc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ta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US" sz="3200" smtClean="0">
                  <a:latin typeface="Arial" pitchFamily="34" charset="0"/>
                  <a:cs typeface="Arial" pitchFamily="34" charset="0"/>
                </a:rPr>
                <a:t>(Cẩm Anh)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 flipH="1">
            <a:off x="6704013" y="2362200"/>
            <a:ext cx="16001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893190" y="840848"/>
            <a:ext cx="13232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705046" y="3837710"/>
            <a:ext cx="12379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385998" y="1897405"/>
            <a:ext cx="9595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064893" y="4800600"/>
            <a:ext cx="22393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07451" y="5320145"/>
            <a:ext cx="15294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10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5"/>
          <p:cNvSpPr>
            <a:spLocks/>
          </p:cNvSpPr>
          <p:nvPr/>
        </p:nvSpPr>
        <p:spPr bwMode="auto">
          <a:xfrm>
            <a:off x="4377612" y="584202"/>
            <a:ext cx="809098" cy="5578476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638" tIns="41319" rIns="82638" bIns="4131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4460433" y="807579"/>
            <a:ext cx="5067085" cy="1099883"/>
            <a:chOff x="4441088" y="391100"/>
            <a:chExt cx="5068407" cy="1099884"/>
          </a:xfrm>
        </p:grpSpPr>
        <p:grpSp>
          <p:nvGrpSpPr>
            <p:cNvPr id="144" name="组合 143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74113" y="80151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>
                    <a:solidFill>
                      <a:schemeClr val="bg1"/>
                    </a:solidFill>
                    <a:ea typeface="微软雅黑" pitchFamily="34" charset="-122"/>
                  </a:rPr>
                  <a:t>1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189015" y="391100"/>
              <a:ext cx="4320480" cy="108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4300" smtClean="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du lịch</a:t>
              </a:r>
              <a:endParaRPr lang="zh-CN" altLang="en-US" sz="4300" dirty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4748389" y="1720028"/>
            <a:ext cx="4560240" cy="1051529"/>
            <a:chOff x="4441088" y="439454"/>
            <a:chExt cx="4561429" cy="1051530"/>
          </a:xfrm>
        </p:grpSpPr>
        <p:grpSp>
          <p:nvGrpSpPr>
            <p:cNvPr id="150" name="组合 149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113" y="80151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2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5240140" y="439454"/>
              <a:ext cx="3762377" cy="9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4300" smtClean="0">
                  <a:solidFill>
                    <a:schemeClr val="accent2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đất nước</a:t>
              </a:r>
              <a:endParaRPr lang="zh-CN" altLang="en-US" sz="4300" dirty="0">
                <a:solidFill>
                  <a:schemeClr val="accent2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4844375" y="2834188"/>
            <a:ext cx="4520696" cy="1008860"/>
            <a:chOff x="4441088" y="482123"/>
            <a:chExt cx="4521874" cy="1008861"/>
          </a:xfrm>
        </p:grpSpPr>
        <p:grpSp>
          <p:nvGrpSpPr>
            <p:cNvPr id="156" name="组合 155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474113" y="80151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3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5200584" y="482123"/>
              <a:ext cx="3762378" cy="9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4300" smtClean="0">
                  <a:solidFill>
                    <a:schemeClr val="accent3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nổi tiếng</a:t>
              </a:r>
              <a:endParaRPr lang="zh-CN" altLang="en-US" sz="4300" dirty="0">
                <a:solidFill>
                  <a:schemeClr val="accent3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4748390" y="3822465"/>
            <a:ext cx="5307393" cy="1086726"/>
            <a:chOff x="4441088" y="404256"/>
            <a:chExt cx="5308777" cy="1086728"/>
          </a:xfrm>
        </p:grpSpPr>
        <p:grpSp>
          <p:nvGrpSpPr>
            <p:cNvPr id="162" name="组合 161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474113" y="80151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4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296596" y="404256"/>
              <a:ext cx="4453269" cy="962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4300">
                  <a:solidFill>
                    <a:schemeClr val="accent4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m</a:t>
              </a:r>
              <a:r>
                <a:rPr lang="en-US" altLang="zh-CN" sz="4300" smtClean="0">
                  <a:solidFill>
                    <a:schemeClr val="accent4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ênh mông</a:t>
              </a:r>
              <a:endParaRPr lang="zh-CN" altLang="en-US" sz="4300" dirty="0">
                <a:solidFill>
                  <a:schemeClr val="accent4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4460432" y="4732856"/>
            <a:ext cx="4611414" cy="1084912"/>
            <a:chOff x="4441088" y="445206"/>
            <a:chExt cx="4612616" cy="1084914"/>
          </a:xfrm>
        </p:grpSpPr>
        <p:grpSp>
          <p:nvGrpSpPr>
            <p:cNvPr id="168" name="组合 167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71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4474113" y="80151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5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70" name="矩形 39"/>
            <p:cNvSpPr>
              <a:spLocks noChangeArrowheads="1"/>
            </p:cNvSpPr>
            <p:nvPr/>
          </p:nvSpPr>
          <p:spPr bwMode="auto">
            <a:xfrm>
              <a:off x="5291326" y="445206"/>
              <a:ext cx="3762378" cy="1084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430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t</a:t>
              </a:r>
              <a:r>
                <a:rPr lang="en-US" altLang="zh-CN" sz="4300" smtClean="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rượt cát</a:t>
              </a:r>
              <a:endParaRPr lang="zh-CN" altLang="en-US" sz="4300" dirty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218717" y="499512"/>
            <a:ext cx="2234618" cy="1497584"/>
          </a:xfrm>
          <a:prstGeom prst="cloudCallout">
            <a:avLst>
              <a:gd name="adj1" fmla="val 35877"/>
              <a:gd name="adj2" fmla="val 91360"/>
            </a:avLst>
          </a:prstGeom>
          <a:solidFill>
            <a:schemeClr val="bg1"/>
          </a:solidFill>
          <a:ln>
            <a:solidFill>
              <a:srgbClr val="BF2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endParaRPr lang="en-US"/>
          </a:p>
        </p:txBody>
      </p:sp>
      <p:sp>
        <p:nvSpPr>
          <p:cNvPr id="50" name="TextBox 33"/>
          <p:cNvSpPr txBox="1"/>
          <p:nvPr/>
        </p:nvSpPr>
        <p:spPr>
          <a:xfrm rot="21324261">
            <a:off x="546604" y="895282"/>
            <a:ext cx="1578847" cy="557564"/>
          </a:xfrm>
          <a:prstGeom prst="rect">
            <a:avLst/>
          </a:prstGeom>
          <a:noFill/>
        </p:spPr>
        <p:txBody>
          <a:bodyPr wrap="none" lIns="110213" tIns="55106" rIns="110213" bIns="55106" rtlCol="0">
            <a:spAutoFit/>
          </a:bodyPr>
          <a:lstStyle/>
          <a:p>
            <a:pPr algn="l"/>
            <a:r>
              <a:rPr lang="en-US" altLang="zh-CN" sz="2900" b="1" spc="-181" dirty="0">
                <a:ln w="9525">
                  <a:noFill/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Luyện đọc</a:t>
            </a:r>
            <a:endParaRPr lang="zh-CN" altLang="en-US" sz="2900" b="1" spc="-181" dirty="0">
              <a:ln w="9525">
                <a:noFill/>
              </a:ln>
              <a:solidFill>
                <a:srgbClr val="7030A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6096081" y="1692318"/>
            <a:ext cx="8226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867538" y="2609028"/>
            <a:ext cx="5316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749755" y="3753486"/>
            <a:ext cx="9689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173516" y="4722910"/>
            <a:ext cx="9114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291560" y="5575178"/>
            <a:ext cx="4635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890482" y="2609028"/>
            <a:ext cx="9392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020808" y="5575178"/>
            <a:ext cx="4635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3" t="17120" r="21231" b="17938"/>
          <a:stretch/>
        </p:blipFill>
        <p:spPr>
          <a:xfrm>
            <a:off x="1217612" y="2746370"/>
            <a:ext cx="2200710" cy="24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05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36930" y="240817"/>
            <a:ext cx="11343882" cy="6619890"/>
            <a:chOff x="236930" y="240817"/>
            <a:chExt cx="11343882" cy="6619890"/>
          </a:xfrm>
        </p:grpSpPr>
        <p:sp>
          <p:nvSpPr>
            <p:cNvPr id="43" name="TextBox 42"/>
            <p:cNvSpPr txBox="1"/>
            <p:nvPr/>
          </p:nvSpPr>
          <p:spPr>
            <a:xfrm>
              <a:off x="2050518" y="240817"/>
              <a:ext cx="7927354" cy="600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Du </a:t>
              </a:r>
              <a:r>
                <a:rPr lang="en-US" sz="33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lịch biển Việt Nam</a:t>
              </a:r>
              <a:endParaRPr lang="en-US" sz="33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36930" y="1351507"/>
              <a:ext cx="11343882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Biển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nước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ta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ẹp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 Thanh Hoá,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Khánh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Ho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...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nổi tiếng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ợc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du khách yêu thích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cũng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hoang sơ.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sức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lội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đùa trên sóng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xây lâu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cát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đến Mũi Né, bạn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đư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nhìn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đồi cát mênh mông. Cát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bay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hình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đồi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luôn thay đổi. Trượt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cát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vị.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món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quà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diệu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thiên nhiên đã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ban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ớc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ta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US" sz="3200" smtClean="0">
                  <a:latin typeface="Arial" pitchFamily="34" charset="0"/>
                  <a:cs typeface="Arial" pitchFamily="34" charset="0"/>
                </a:rPr>
                <a:t>(Cẩm Anh)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40840" y="173180"/>
            <a:ext cx="11343882" cy="6604318"/>
            <a:chOff x="236930" y="406128"/>
            <a:chExt cx="11343882" cy="6604318"/>
          </a:xfrm>
          <a:solidFill>
            <a:schemeClr val="bg1"/>
          </a:solidFill>
        </p:grpSpPr>
        <p:sp>
          <p:nvSpPr>
            <p:cNvPr id="46" name="TextBox 45"/>
            <p:cNvSpPr txBox="1"/>
            <p:nvPr/>
          </p:nvSpPr>
          <p:spPr>
            <a:xfrm>
              <a:off x="2050518" y="406128"/>
              <a:ext cx="7927354" cy="600031"/>
            </a:xfrm>
            <a:prstGeom prst="rect">
              <a:avLst/>
            </a:prstGeom>
            <a:grp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Du </a:t>
              </a:r>
              <a:r>
                <a:rPr lang="en-US" sz="33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lịch biển Việt Nam</a:t>
              </a:r>
              <a:endParaRPr lang="en-US" sz="33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36930" y="1008803"/>
              <a:ext cx="11343882" cy="600164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Biển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nước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ta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ẹp.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//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Thanh Hoá,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Khánh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Ho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...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nổi tiếng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ợc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du khách yêu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thích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//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cũng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hoang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//</a:t>
              </a:r>
              <a:endPara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sức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lội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đùa trên sóng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xây lâu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cát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//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đến Mũi Né, bạn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đư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nhìn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đồi cát mênh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mông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//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bay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hình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đồi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luôn thay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đổi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//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Trượt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cát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vị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//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</a:p>
            <a:p>
              <a:pPr algn="just"/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món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quà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diệu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thiên nhiên đã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ban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ớc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ta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//</a:t>
              </a:r>
              <a:endParaRPr lang="en-US" sz="3200" smtClean="0"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en-US" sz="3200" smtClean="0">
                  <a:latin typeface="Arial" pitchFamily="34" charset="0"/>
                  <a:cs typeface="Arial" pitchFamily="34" charset="0"/>
                </a:rPr>
                <a:t>(Cẩm Anh)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183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5634" y="621535"/>
            <a:ext cx="5891265" cy="711305"/>
          </a:xfrm>
          <a:prstGeom prst="rect">
            <a:avLst/>
          </a:prstGeom>
          <a:solidFill>
            <a:schemeClr val="bg1"/>
          </a:solidFill>
          <a:ln>
            <a:solidFill>
              <a:srgbClr val="AD27B7"/>
            </a:solidFill>
          </a:ln>
        </p:spPr>
        <p:txBody>
          <a:bodyPr wrap="square" lIns="110063" tIns="55033" rIns="110063" bIns="55033" rtlCol="0">
            <a:spAutoFit/>
          </a:bodyPr>
          <a:lstStyle/>
          <a:p>
            <a:pPr algn="ctr"/>
            <a:r>
              <a:rPr lang="en-US" sz="3900" b="1">
                <a:latin typeface="Arial" pitchFamily="34" charset="0"/>
                <a:ea typeface="Arial-Rounded" pitchFamily="34" charset="0"/>
                <a:cs typeface="Arial" pitchFamily="34" charset="0"/>
              </a:rPr>
              <a:t>Luyện đọc câu dài: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5505" y="2311403"/>
            <a:ext cx="11207028" cy="2142466"/>
          </a:xfrm>
          <a:prstGeom prst="rect">
            <a:avLst/>
          </a:prstGeom>
          <a:solidFill>
            <a:schemeClr val="bg1"/>
          </a:solidFill>
        </p:spPr>
        <p:txBody>
          <a:bodyPr wrap="square" lIns="110063" tIns="55033" rIns="110063" bIns="55033" rtlCol="0">
            <a:spAutoFit/>
          </a:bodyPr>
          <a:lstStyle/>
          <a:p>
            <a:pPr algn="just"/>
            <a:r>
              <a:rPr lang="en-US" sz="3900">
                <a:latin typeface="Arial" pitchFamily="34" charset="0"/>
                <a:ea typeface="Arial-Rounded" pitchFamily="34" charset="0"/>
                <a:cs typeface="Arial" pitchFamily="34" charset="0"/>
              </a:rPr>
              <a:t>	 </a:t>
            </a:r>
            <a:r>
              <a:rPr lang="vi-VN" sz="4400">
                <a:latin typeface="Arial" pitchFamily="34" charset="0"/>
                <a:cs typeface="Arial" pitchFamily="34" charset="0"/>
              </a:rPr>
              <a:t>Thanh Hoá, Đà N</a:t>
            </a:r>
            <a:r>
              <a:rPr lang="en-US" sz="4400">
                <a:latin typeface="Arial" pitchFamily="34" charset="0"/>
                <a:cs typeface="Arial" pitchFamily="34" charset="0"/>
              </a:rPr>
              <a:t>ẵ</a:t>
            </a:r>
            <a:r>
              <a:rPr lang="vi-VN" sz="4400">
                <a:latin typeface="Arial" pitchFamily="34" charset="0"/>
                <a:cs typeface="Arial" pitchFamily="34" charset="0"/>
              </a:rPr>
              <a:t>ng, Khánh Ho</a:t>
            </a:r>
            <a:r>
              <a:rPr lang="en-US" sz="4400">
                <a:latin typeface="Arial" pitchFamily="34" charset="0"/>
                <a:cs typeface="Arial" pitchFamily="34" charset="0"/>
              </a:rPr>
              <a:t>à,</a:t>
            </a:r>
            <a:r>
              <a:rPr lang="vi-VN" sz="4400">
                <a:latin typeface="Arial" pitchFamily="34" charset="0"/>
                <a:cs typeface="Arial" pitchFamily="34" charset="0"/>
              </a:rPr>
              <a:t>... có nh</a:t>
            </a:r>
            <a:r>
              <a:rPr lang="en-US" sz="4400">
                <a:latin typeface="Arial" pitchFamily="34" charset="0"/>
                <a:cs typeface="Arial" pitchFamily="34" charset="0"/>
              </a:rPr>
              <a:t>ữ</a:t>
            </a:r>
            <a:r>
              <a:rPr lang="vi-VN" sz="4400">
                <a:latin typeface="Arial" pitchFamily="34" charset="0"/>
                <a:cs typeface="Arial" pitchFamily="34" charset="0"/>
              </a:rPr>
              <a:t>ng bãi bi</a:t>
            </a:r>
            <a:r>
              <a:rPr lang="en-US" sz="4400">
                <a:latin typeface="Arial" pitchFamily="34" charset="0"/>
                <a:cs typeface="Arial" pitchFamily="34" charset="0"/>
              </a:rPr>
              <a:t>ể</a:t>
            </a:r>
            <a:r>
              <a:rPr lang="vi-VN" sz="4400">
                <a:latin typeface="Arial" pitchFamily="34" charset="0"/>
                <a:cs typeface="Arial" pitchFamily="34" charset="0"/>
              </a:rPr>
              <a:t>n nổi tiếng, đ</a:t>
            </a:r>
            <a:r>
              <a:rPr lang="en-US" sz="4400">
                <a:latin typeface="Arial" pitchFamily="34" charset="0"/>
                <a:cs typeface="Arial" pitchFamily="34" charset="0"/>
              </a:rPr>
              <a:t>ư</a:t>
            </a:r>
            <a:r>
              <a:rPr lang="vi-VN" sz="4400">
                <a:latin typeface="Arial" pitchFamily="34" charset="0"/>
                <a:cs typeface="Arial" pitchFamily="34" charset="0"/>
              </a:rPr>
              <a:t>ợc du khách </a:t>
            </a:r>
            <a:r>
              <a:rPr lang="vi-VN" sz="4400">
                <a:latin typeface="Arial" pitchFamily="34" charset="0"/>
                <a:cs typeface="Arial" pitchFamily="34" charset="0"/>
              </a:rPr>
              <a:t>yêu </a:t>
            </a:r>
            <a:r>
              <a:rPr lang="vi-VN" sz="4400" smtClean="0">
                <a:latin typeface="Arial" pitchFamily="34" charset="0"/>
                <a:cs typeface="Arial" pitchFamily="34" charset="0"/>
              </a:rPr>
              <a:t>thích.</a:t>
            </a:r>
            <a:endParaRPr lang="en-US" sz="39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1199812" y="2470200"/>
            <a:ext cx="50787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198812" y="3834434"/>
            <a:ext cx="131582" cy="580822"/>
            <a:chOff x="2590800" y="2272159"/>
            <a:chExt cx="98712" cy="435617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H="1">
            <a:off x="7764612" y="3076068"/>
            <a:ext cx="50787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39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5634" y="621535"/>
            <a:ext cx="5891265" cy="711305"/>
          </a:xfrm>
          <a:prstGeom prst="rect">
            <a:avLst/>
          </a:prstGeom>
          <a:solidFill>
            <a:schemeClr val="bg1"/>
          </a:solidFill>
          <a:ln>
            <a:solidFill>
              <a:srgbClr val="AD27B7"/>
            </a:solidFill>
          </a:ln>
        </p:spPr>
        <p:txBody>
          <a:bodyPr wrap="square" lIns="110063" tIns="55033" rIns="110063" bIns="55033" rtlCol="0">
            <a:spAutoFit/>
          </a:bodyPr>
          <a:lstStyle/>
          <a:p>
            <a:pPr algn="ctr"/>
            <a:r>
              <a:rPr lang="en-US" sz="3900" b="1">
                <a:latin typeface="Arial" pitchFamily="34" charset="0"/>
                <a:ea typeface="Arial-Rounded" pitchFamily="34" charset="0"/>
                <a:cs typeface="Arial" pitchFamily="34" charset="0"/>
              </a:rPr>
              <a:t>Luyện đọc câu dài: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5505" y="2311404"/>
            <a:ext cx="11207028" cy="2096300"/>
          </a:xfrm>
          <a:prstGeom prst="rect">
            <a:avLst/>
          </a:prstGeom>
          <a:solidFill>
            <a:schemeClr val="bg1"/>
          </a:solidFill>
        </p:spPr>
        <p:txBody>
          <a:bodyPr wrap="square" lIns="110063" tIns="55033" rIns="110063" bIns="55033" rtlCol="0">
            <a:spAutoFit/>
          </a:bodyPr>
          <a:lstStyle/>
          <a:p>
            <a:pPr algn="just"/>
            <a:r>
              <a:rPr lang="en-US" sz="3900">
                <a:latin typeface="Arial" pitchFamily="34" charset="0"/>
                <a:ea typeface="Arial-Rounded" pitchFamily="34" charset="0"/>
                <a:cs typeface="Arial" pitchFamily="34" charset="0"/>
              </a:rPr>
              <a:t>	 </a:t>
            </a:r>
            <a:r>
              <a:rPr lang="en-US" sz="4300">
                <a:latin typeface="Arial" pitchFamily="34" charset="0"/>
                <a:ea typeface="Arial-Rounded" pitchFamily="34" charset="0"/>
                <a:cs typeface="Arial" pitchFamily="34" charset="0"/>
              </a:rPr>
              <a:t>Những chiếc xe cứu hoả màu đỏ chứa đầy nước, bật đèn báo hiệu, rú còi chạy như bay đến nơi có cháy.</a:t>
            </a:r>
            <a:endParaRPr lang="en-US" sz="39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245984" y="3076070"/>
            <a:ext cx="50787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712756" y="3107743"/>
            <a:ext cx="50787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759684" y="3710970"/>
            <a:ext cx="131582" cy="580822"/>
            <a:chOff x="2590800" y="2272159"/>
            <a:chExt cx="98712" cy="435617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H="1">
            <a:off x="10303556" y="2427468"/>
            <a:ext cx="50787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20975" y="4572000"/>
            <a:ext cx="1124083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300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sz="4300" smtClean="0">
                <a:latin typeface="Arial" pitchFamily="34" charset="0"/>
                <a:cs typeface="Arial" pitchFamily="34" charset="0"/>
              </a:rPr>
              <a:t>Nh</a:t>
            </a:r>
            <a:r>
              <a:rPr lang="en-US" sz="4300">
                <a:latin typeface="Arial" pitchFamily="34" charset="0"/>
                <a:cs typeface="Arial" pitchFamily="34" charset="0"/>
              </a:rPr>
              <a:t>ư</a:t>
            </a:r>
            <a:r>
              <a:rPr lang="vi-VN" sz="4300">
                <a:latin typeface="Arial" pitchFamily="34" charset="0"/>
                <a:cs typeface="Arial" pitchFamily="34" charset="0"/>
              </a:rPr>
              <a:t>ng su</a:t>
            </a:r>
            <a:r>
              <a:rPr lang="en-US" sz="4300">
                <a:latin typeface="Arial" pitchFamily="34" charset="0"/>
                <a:cs typeface="Arial" pitchFamily="34" charset="0"/>
              </a:rPr>
              <a:t>ố</a:t>
            </a:r>
            <a:r>
              <a:rPr lang="vi-VN" sz="4300">
                <a:latin typeface="Arial" pitchFamily="34" charset="0"/>
                <a:cs typeface="Arial" pitchFamily="34" charset="0"/>
              </a:rPr>
              <a:t>t chi</a:t>
            </a:r>
            <a:r>
              <a:rPr lang="en-US" sz="4300">
                <a:latin typeface="Arial" pitchFamily="34" charset="0"/>
                <a:cs typeface="Arial" pitchFamily="34" charset="0"/>
              </a:rPr>
              <a:t>ề</a:t>
            </a:r>
            <a:r>
              <a:rPr lang="vi-VN" sz="4300">
                <a:latin typeface="Arial" pitchFamily="34" charset="0"/>
                <a:cs typeface="Arial" pitchFamily="34" charset="0"/>
              </a:rPr>
              <a:t>u dài đ</a:t>
            </a:r>
            <a:r>
              <a:rPr lang="en-US" sz="4300">
                <a:latin typeface="Arial" pitchFamily="34" charset="0"/>
                <a:cs typeface="Arial" pitchFamily="34" charset="0"/>
              </a:rPr>
              <a:t>ấ</a:t>
            </a:r>
            <a:r>
              <a:rPr lang="vi-VN" sz="4300">
                <a:latin typeface="Arial" pitchFamily="34" charset="0"/>
                <a:cs typeface="Arial" pitchFamily="34" charset="0"/>
              </a:rPr>
              <a:t>t n</a:t>
            </a:r>
            <a:r>
              <a:rPr lang="en-US" sz="4300">
                <a:latin typeface="Arial" pitchFamily="34" charset="0"/>
                <a:cs typeface="Arial" pitchFamily="34" charset="0"/>
              </a:rPr>
              <a:t>ướ</a:t>
            </a:r>
            <a:r>
              <a:rPr lang="vi-VN" sz="4300">
                <a:latin typeface="Arial" pitchFamily="34" charset="0"/>
                <a:cs typeface="Arial" pitchFamily="34" charset="0"/>
              </a:rPr>
              <a:t>c cũng có nhi</a:t>
            </a:r>
            <a:r>
              <a:rPr lang="en-US" sz="4300">
                <a:latin typeface="Arial" pitchFamily="34" charset="0"/>
                <a:cs typeface="Arial" pitchFamily="34" charset="0"/>
              </a:rPr>
              <a:t>ề</a:t>
            </a:r>
            <a:r>
              <a:rPr lang="vi-VN" sz="4300">
                <a:latin typeface="Arial" pitchFamily="34" charset="0"/>
                <a:cs typeface="Arial" pitchFamily="34" charset="0"/>
              </a:rPr>
              <a:t>u bãi bi</a:t>
            </a:r>
            <a:r>
              <a:rPr lang="en-US" sz="4300">
                <a:latin typeface="Arial" pitchFamily="34" charset="0"/>
                <a:cs typeface="Arial" pitchFamily="34" charset="0"/>
              </a:rPr>
              <a:t>ể</a:t>
            </a:r>
            <a:r>
              <a:rPr lang="vi-VN" sz="4300">
                <a:latin typeface="Arial" pitchFamily="34" charset="0"/>
                <a:cs typeface="Arial" pitchFamily="34" charset="0"/>
              </a:rPr>
              <a:t>n c</a:t>
            </a:r>
            <a:r>
              <a:rPr lang="en-US" sz="4300">
                <a:latin typeface="Arial" pitchFamily="34" charset="0"/>
                <a:cs typeface="Arial" pitchFamily="34" charset="0"/>
              </a:rPr>
              <a:t>ò</a:t>
            </a:r>
            <a:r>
              <a:rPr lang="vi-VN" sz="4300">
                <a:latin typeface="Arial" pitchFamily="34" charset="0"/>
                <a:cs typeface="Arial" pitchFamily="34" charset="0"/>
              </a:rPr>
              <a:t>n hoang sơ.</a:t>
            </a:r>
            <a:endParaRPr lang="en-US" sz="43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9835137" y="4691963"/>
            <a:ext cx="50787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7923212" y="5279886"/>
            <a:ext cx="131582" cy="580822"/>
            <a:chOff x="2590800" y="2272159"/>
            <a:chExt cx="98712" cy="435617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493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431</Words>
  <Application>Microsoft Office PowerPoint</Application>
  <PresentationFormat>Custom</PresentationFormat>
  <Paragraphs>110</Paragraphs>
  <Slides>21</Slides>
  <Notes>9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228</cp:revision>
  <dcterms:created xsi:type="dcterms:W3CDTF">2020-12-08T15:48:47Z</dcterms:created>
  <dcterms:modified xsi:type="dcterms:W3CDTF">2021-05-02T05:21:01Z</dcterms:modified>
</cp:coreProperties>
</file>